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731" r:id="rId6"/>
    <p:sldMasterId id="2147483744" r:id="rId7"/>
    <p:sldMasterId id="2147483757" r:id="rId8"/>
  </p:sldMasterIdLst>
  <p:notesMasterIdLst>
    <p:notesMasterId r:id="rId58"/>
  </p:notesMasterIdLst>
  <p:handoutMasterIdLst>
    <p:handoutMasterId r:id="rId59"/>
  </p:handoutMasterIdLst>
  <p:sldIdLst>
    <p:sldId id="348" r:id="rId9"/>
    <p:sldId id="480" r:id="rId10"/>
    <p:sldId id="481" r:id="rId11"/>
    <p:sldId id="379" r:id="rId12"/>
    <p:sldId id="380" r:id="rId13"/>
    <p:sldId id="510" r:id="rId14"/>
    <p:sldId id="511" r:id="rId15"/>
    <p:sldId id="482" r:id="rId16"/>
    <p:sldId id="483" r:id="rId17"/>
    <p:sldId id="382" r:id="rId18"/>
    <p:sldId id="395" r:id="rId19"/>
    <p:sldId id="484" r:id="rId20"/>
    <p:sldId id="383" r:id="rId21"/>
    <p:sldId id="485" r:id="rId22"/>
    <p:sldId id="486" r:id="rId23"/>
    <p:sldId id="422" r:id="rId24"/>
    <p:sldId id="466" r:id="rId25"/>
    <p:sldId id="487" r:id="rId26"/>
    <p:sldId id="488" r:id="rId27"/>
    <p:sldId id="489" r:id="rId28"/>
    <p:sldId id="490" r:id="rId29"/>
    <p:sldId id="491" r:id="rId30"/>
    <p:sldId id="501" r:id="rId31"/>
    <p:sldId id="500" r:id="rId32"/>
    <p:sldId id="499" r:id="rId33"/>
    <p:sldId id="497" r:id="rId34"/>
    <p:sldId id="498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474" r:id="rId43"/>
    <p:sldId id="465" r:id="rId44"/>
    <p:sldId id="441" r:id="rId45"/>
    <p:sldId id="443" r:id="rId46"/>
    <p:sldId id="444" r:id="rId47"/>
    <p:sldId id="440" r:id="rId48"/>
    <p:sldId id="442" r:id="rId49"/>
    <p:sldId id="472" r:id="rId50"/>
    <p:sldId id="509" r:id="rId51"/>
    <p:sldId id="454" r:id="rId52"/>
    <p:sldId id="369" r:id="rId53"/>
    <p:sldId id="476" r:id="rId54"/>
    <p:sldId id="475" r:id="rId55"/>
    <p:sldId id="368" r:id="rId56"/>
    <p:sldId id="362" r:id="rId5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B46009"/>
    <a:srgbClr val="CBCFD1"/>
    <a:srgbClr val="F0F0F0"/>
    <a:srgbClr val="015068"/>
    <a:srgbClr val="0885AC"/>
    <a:srgbClr val="076F91"/>
    <a:srgbClr val="076E8F"/>
    <a:srgbClr val="06698A"/>
    <a:srgbClr val="01516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8" autoAdjust="0"/>
    <p:restoredTop sz="82935" autoAdjust="0"/>
  </p:normalViewPr>
  <p:slideViewPr>
    <p:cSldViewPr snapToGrid="0">
      <p:cViewPr>
        <p:scale>
          <a:sx n="99" d="100"/>
          <a:sy n="99" d="100"/>
        </p:scale>
        <p:origin x="-80" y="-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2/4/15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16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examples of </a:t>
            </a:r>
            <a:r>
              <a:rPr lang="en-US" dirty="0" err="1" smtClean="0"/>
              <a:t>CloudFormation</a:t>
            </a:r>
            <a:r>
              <a:rPr lang="en-US" baseline="0" dirty="0" smtClean="0"/>
              <a:t> templates, updated for Chef Server 12, are in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opscode</a:t>
            </a:r>
            <a:r>
              <a:rPr lang="en-US" baseline="0" dirty="0" smtClean="0"/>
              <a:t>/chef-server-</a:t>
            </a:r>
            <a:r>
              <a:rPr lang="en-US" baseline="0" dirty="0" err="1" smtClean="0"/>
              <a:t>cloudformation</a:t>
            </a:r>
            <a:r>
              <a:rPr lang="en-US" baseline="0" dirty="0" smtClean="0"/>
              <a:t>-templates</a:t>
            </a:r>
          </a:p>
          <a:p>
            <a:r>
              <a:rPr lang="en-US" baseline="0" dirty="0" smtClean="0"/>
              <a:t>Writing a CFN template for HA is much trickier so I haven't done it yet. You need to attach the data volume EBS to the primary, LVM/format it as part of the build of the </a:t>
            </a:r>
            <a:r>
              <a:rPr lang="en-US" baseline="0" dirty="0" err="1" smtClean="0"/>
              <a:t>PrimaryBackend</a:t>
            </a:r>
            <a:r>
              <a:rPr lang="en-US" baseline="0" dirty="0" smtClean="0"/>
              <a:t>, so we can't declare the </a:t>
            </a:r>
            <a:r>
              <a:rPr lang="en-US" baseline="0" dirty="0" err="1" smtClean="0"/>
              <a:t>VolumeAssociation</a:t>
            </a:r>
            <a:r>
              <a:rPr lang="en-US" baseline="0" dirty="0" smtClean="0"/>
              <a:t> as a separate element.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err="1" smtClean="0"/>
              <a:t>CloudFormation</a:t>
            </a:r>
            <a:r>
              <a:rPr lang="en-US" baseline="0" dirty="0" smtClean="0"/>
              <a:t> is also useful for orchestrating the correct installation order: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Bootstrap backend server first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Put bootstrap data in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autocreated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S3 bucket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Autoscaling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group for N frontends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Each frontend on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bootup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grabs backend data from S3, then does p-c-c reconfigure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You can eliminate bookshelf entirely and configure </a:t>
            </a:r>
            <a:r>
              <a:rPr lang="en-US" baseline="0" dirty="0" err="1" smtClean="0"/>
              <a:t>erchef</a:t>
            </a:r>
            <a:r>
              <a:rPr lang="en-US" baseline="0" dirty="0" smtClean="0"/>
              <a:t> to serve cookbooks out of S3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1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 we have written some Chef code, and we are eager to get it out in front of some people running in AWS. Of course the </a:t>
            </a:r>
            <a:r>
              <a:rPr lang="en-US" sz="1200" dirty="0" err="1" smtClean="0"/>
              <a:t>aws</a:t>
            </a:r>
            <a:r>
              <a:rPr lang="en-US" sz="1200" dirty="0" smtClean="0"/>
              <a:t>-cli and ec2-tools are an option for bringing the instances up, but we will still have the added step of installing Chef and getting our code on our test instances.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63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of us that have done operations and development should be familiar with the classic playbook for spinning up infrastructure. step-by-step instructions to be followed to bring your servers online. If you were lucky they existed someplace like a wiki, or document repository, but more often than not they might be in some notebook, or on the back of napkin somewhere</a:t>
            </a:r>
          </a:p>
          <a:p>
            <a:endParaRPr lang="en-US" dirty="0" smtClean="0"/>
          </a:p>
          <a:p>
            <a:r>
              <a:rPr lang="en-US" dirty="0" smtClean="0"/>
              <a:t>and remembering all of those commands is not easy...well it isn’t easy for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9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but still lots</a:t>
            </a:r>
            <a:r>
              <a:rPr lang="en-US" baseline="0" dirty="0" smtClean="0"/>
              <a:t> of issues, including that you need to learn a new tool, new syntax,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2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33B43-19AC-F943-B3DA-3E9265222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8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allows you to write a recipe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are</a:t>
            </a:r>
            <a:r>
              <a:rPr lang="en-US" baseline="0" dirty="0" smtClean="0"/>
              <a:t> already starting to see very creative </a:t>
            </a:r>
            <a:r>
              <a:rPr lang="en-US" baseline="0" dirty="0" err="1" smtClean="0"/>
              <a:t>useage</a:t>
            </a:r>
            <a:r>
              <a:rPr lang="en-US" baseline="0" dirty="0" smtClean="0"/>
              <a:t> of chef-provisioning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4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10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10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6" y="3764592"/>
            <a:ext cx="8751371" cy="18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  <p:pic>
        <p:nvPicPr>
          <p:cNvPr id="8" name="Picture 7" descr="by-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68.xml"/><Relationship Id="rId9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9.xml"/><Relationship Id="rId34" Type="http://schemas.openxmlformats.org/officeDocument/2006/relationships/theme" Target="../theme/theme4.xml"/><Relationship Id="rId35" Type="http://schemas.openxmlformats.org/officeDocument/2006/relationships/image" Target="../media/image8.png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7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4" r:id="rId3"/>
    <p:sldLayoutId id="2147483721" r:id="rId4"/>
    <p:sldLayoutId id="2147483722" r:id="rId5"/>
    <p:sldLayoutId id="2147483725" r:id="rId6"/>
    <p:sldLayoutId id="2147483726" r:id="rId7"/>
    <p:sldLayoutId id="2147483723" r:id="rId8"/>
    <p:sldLayoutId id="2147483727" r:id="rId9"/>
    <p:sldLayoutId id="2147483728" r:id="rId10"/>
    <p:sldLayoutId id="2147483729" r:id="rId11"/>
    <p:sldLayoutId id="214748373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099" y="6271846"/>
            <a:ext cx="535901" cy="5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scode/chef-provisioning" TargetMode="External"/><Relationship Id="rId4" Type="http://schemas.openxmlformats.org/officeDocument/2006/relationships/hyperlink" Target="https://github.com/opscode/chef-provisioning-aws" TargetMode="External"/><Relationship Id="rId5" Type="http://schemas.openxmlformats.org/officeDocument/2006/relationships/hyperlink" Target="https://gitter.im/opscode/chef-provisioning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/>
        <p:txBody>
          <a:bodyPr>
            <a:normAutofit fontScale="90000"/>
          </a:bodyPr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Users London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/>
        <p:txBody>
          <a:bodyPr>
            <a:normAutofit/>
          </a:bodyPr>
          <a:lstStyle/>
          <a:p>
            <a:r>
              <a:rPr lang="en-US" dirty="0" smtClean="0"/>
              <a:t>Nathen Harvey - @</a:t>
            </a:r>
            <a:r>
              <a:rPr lang="en-US" dirty="0" err="1" smtClean="0"/>
              <a:t>nathenharvey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710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nife </a:t>
            </a:r>
            <a:r>
              <a:rPr lang="en-US" dirty="0"/>
              <a:t>ec2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“Infrastructure as Command Line” instead of “Infrastructure as Code”</a:t>
            </a:r>
          </a:p>
          <a:p>
            <a:r>
              <a:rPr lang="en-US" dirty="0" smtClean="0"/>
              <a:t>What </a:t>
            </a:r>
            <a:r>
              <a:rPr lang="en-US" dirty="0"/>
              <a:t>if I want many instances?</a:t>
            </a:r>
          </a:p>
          <a:p>
            <a:r>
              <a:rPr lang="en-US" dirty="0"/>
              <a:t>What if I want multiple tiers of instances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Content Placeholder 6" descr="8897071246_2d1d83f0b7_k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1" r="15311"/>
          <a:stretch/>
        </p:blipFill>
        <p:spPr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32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/p/eycPj7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870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operations playbook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26867" r="-268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Spiceweasel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Command-line tool for batch loading Chef infrastructure</a:t>
            </a:r>
          </a:p>
          <a:p>
            <a:r>
              <a:rPr lang="en-US" dirty="0" smtClean="0"/>
              <a:t>Generate and executes knife commands</a:t>
            </a:r>
            <a:endParaRPr lang="en-US" dirty="0"/>
          </a:p>
        </p:txBody>
      </p:sp>
      <p:pic>
        <p:nvPicPr>
          <p:cNvPr id="8" name="Picture Placeholder 7" descr="mattray_spiceweasel.jp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67" b="-1656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mattray</a:t>
            </a:r>
            <a:r>
              <a:rPr lang="en-US" dirty="0"/>
              <a:t>/</a:t>
            </a:r>
            <a:r>
              <a:rPr lang="en-US" dirty="0" err="1"/>
              <a:t>spiceweasel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13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 Provisioning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Allows creation of instances in Chef Recipes</a:t>
            </a:r>
          </a:p>
          <a:p>
            <a:r>
              <a:rPr lang="en-US" sz="3200" dirty="0"/>
              <a:t>Allows for more programmatic creation</a:t>
            </a:r>
          </a:p>
          <a:p>
            <a:r>
              <a:rPr lang="en-US" sz="3200" dirty="0"/>
              <a:t>Allows for multiple tiers to be created in one shot</a:t>
            </a:r>
          </a:p>
          <a:p>
            <a:r>
              <a:rPr lang="en-US" sz="3200" dirty="0"/>
              <a:t>Moves more towards “Infrastructure as Code”</a:t>
            </a:r>
          </a:p>
          <a:p>
            <a:endParaRPr lang="en-US" sz="3200" dirty="0"/>
          </a:p>
        </p:txBody>
      </p:sp>
      <p:pic>
        <p:nvPicPr>
          <p:cNvPr id="7" name="Content Placeholder 6" descr="12715803315_6084c56a14_h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1" r="12951"/>
          <a:stretch/>
        </p:blipFill>
        <p:spPr>
          <a:xfrm>
            <a:off x="6146799" y="1447800"/>
            <a:ext cx="4942335" cy="4448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1044" y="6477001"/>
            <a:ext cx="17269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/p/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knDPjc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‘web1’ do</a:t>
            </a:r>
          </a:p>
          <a:p>
            <a:r>
              <a:rPr lang="en-US" dirty="0"/>
              <a:t> </a:t>
            </a:r>
            <a:r>
              <a:rPr lang="en-US" dirty="0" smtClean="0"/>
              <a:t> recipe ‘apache’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 - Drivers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AWS</a:t>
            </a:r>
          </a:p>
          <a:p>
            <a:r>
              <a:rPr lang="en-US" dirty="0" smtClean="0"/>
              <a:t>Azure</a:t>
            </a:r>
          </a:p>
          <a:p>
            <a:r>
              <a:rPr lang="en-US" dirty="0" smtClean="0"/>
              <a:t>Fog</a:t>
            </a:r>
          </a:p>
          <a:p>
            <a:r>
              <a:rPr lang="en-US" dirty="0" smtClean="0"/>
              <a:t>Vagrant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LXC</a:t>
            </a:r>
          </a:p>
          <a:p>
            <a:r>
              <a:rPr lang="en-US" dirty="0" smtClean="0"/>
              <a:t>Hanlon</a:t>
            </a:r>
          </a:p>
          <a:p>
            <a:r>
              <a:rPr lang="en-US" dirty="0" smtClean="0"/>
              <a:t>…and more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machine ‘web1’ do</a:t>
            </a:r>
          </a:p>
          <a:p>
            <a:r>
              <a:rPr lang="en-US" dirty="0"/>
              <a:t>  recipe ‘apache’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operations playbook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15381" y="6478090"/>
            <a:ext cx="16962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/p/eycPj7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4" y="1060951"/>
            <a:ext cx="7083973" cy="51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6174"/>
            <a:ext cx="10806329" cy="5429184"/>
          </a:xfrm>
          <a:solidFill>
            <a:schemeClr val="bg2"/>
          </a:solidFill>
        </p:spPr>
        <p:txBody>
          <a:bodyPr lIns="182880" tIns="45720" bIns="45720">
            <a:normAutofit fontScale="775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require 'chef/provisioning'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machines %w(primary secondary web1 web2)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 'primary'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recipe '</a:t>
            </a:r>
            <a:r>
              <a:rPr lang="en-US" sz="1400" dirty="0" err="1">
                <a:latin typeface="Courier"/>
                <a:cs typeface="Courier"/>
              </a:rPr>
              <a:t>initial_ha_setup</a:t>
            </a:r>
            <a:r>
              <a:rPr lang="en-US" sz="1400" dirty="0">
                <a:latin typeface="Courier"/>
                <a:cs typeface="Courier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 'secondary'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recipe '</a:t>
            </a:r>
            <a:r>
              <a:rPr lang="en-US" sz="1400" dirty="0" err="1">
                <a:latin typeface="Courier"/>
                <a:cs typeface="Courier"/>
              </a:rPr>
              <a:t>initial_ha_setup</a:t>
            </a:r>
            <a:r>
              <a:rPr lang="en-US" sz="1400" dirty="0">
                <a:latin typeface="Courier"/>
                <a:cs typeface="Courier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%w(primary secondary).each do |name|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machine name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  recipe '</a:t>
            </a:r>
            <a:r>
              <a:rPr lang="en-US" sz="1400" dirty="0" err="1" smtClean="0">
                <a:latin typeface="Courier"/>
                <a:cs typeface="Courier"/>
              </a:rPr>
              <a:t>rest_of_my_configuration</a:t>
            </a:r>
            <a:r>
              <a:rPr lang="en-US" sz="1400" dirty="0" smtClean="0">
                <a:latin typeface="Courier"/>
                <a:cs typeface="Courier"/>
              </a:rPr>
              <a:t>'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70889" y="13095111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226988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Chef Provisioning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Installed as part of Chef Development Kit</a:t>
            </a:r>
          </a:p>
          <a:p>
            <a:r>
              <a:rPr lang="en-US" dirty="0" smtClean="0"/>
              <a:t>Configure AWS</a:t>
            </a:r>
          </a:p>
          <a:p>
            <a:pPr lvl="1"/>
            <a:r>
              <a:rPr lang="en-US" dirty="0" smtClean="0"/>
              <a:t>Create an AWS credentials file</a:t>
            </a:r>
          </a:p>
          <a:p>
            <a:pPr lvl="1"/>
            <a:endParaRPr lang="en-US" dirty="0"/>
          </a:p>
          <a:p>
            <a:r>
              <a:rPr lang="en-US" dirty="0" smtClean="0"/>
              <a:t>Gems</a:t>
            </a:r>
          </a:p>
          <a:p>
            <a:pPr lvl="1"/>
            <a:r>
              <a:rPr lang="en-US" dirty="0" smtClean="0"/>
              <a:t>chef-provisioning</a:t>
            </a:r>
          </a:p>
          <a:p>
            <a:pPr lvl="1"/>
            <a:r>
              <a:rPr lang="en-US" dirty="0" smtClean="0"/>
              <a:t>chef-provisioning-</a:t>
            </a:r>
            <a:r>
              <a:rPr lang="en-US" dirty="0" err="1" smtClean="0"/>
              <a:t>aws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484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Credentials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[default]</a:t>
            </a:r>
          </a:p>
          <a:p>
            <a:r>
              <a:rPr lang="en-US" dirty="0"/>
              <a:t>region=eu-west-1</a:t>
            </a:r>
          </a:p>
          <a:p>
            <a:r>
              <a:rPr lang="en-US" dirty="0" err="1"/>
              <a:t>aws_access_key_id</a:t>
            </a:r>
            <a:r>
              <a:rPr lang="en-US" dirty="0"/>
              <a:t> = </a:t>
            </a:r>
            <a:r>
              <a:rPr lang="en-US" dirty="0" smtClean="0"/>
              <a:t>&lt;AWS_ACCESS_KEY_ID&gt;</a:t>
            </a:r>
          </a:p>
          <a:p>
            <a:r>
              <a:rPr lang="en-US" dirty="0" err="1" smtClean="0"/>
              <a:t>aws_secret_access_key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&lt;AWS_SECRET_ACCESS_KEY&gt;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aws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nharvey@chef.io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  <p:pic>
        <p:nvPicPr>
          <p:cNvPr id="4" name="Picture 3" descr="foodfight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4" y="4349133"/>
            <a:ext cx="2827851" cy="1454323"/>
          </a:xfrm>
          <a:prstGeom prst="rect">
            <a:avLst/>
          </a:prstGeom>
        </p:spPr>
      </p:pic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16" y="577245"/>
            <a:ext cx="3023275" cy="3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solidFill>
                  <a:srgbClr val="204A87"/>
                </a:solidFill>
              </a:rPr>
              <a:t>require </a:t>
            </a:r>
            <a:r>
              <a:rPr lang="en-US" sz="3800" dirty="0">
                <a:solidFill>
                  <a:srgbClr val="4E9A06"/>
                </a:solidFill>
              </a:rPr>
              <a:t>'chef/provisioning/</a:t>
            </a:r>
            <a:r>
              <a:rPr lang="en-US" sz="3800" dirty="0" err="1">
                <a:solidFill>
                  <a:srgbClr val="4E9A06"/>
                </a:solidFill>
              </a:rPr>
              <a:t>aws_driver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r>
              <a:rPr lang="en-US" sz="3800" dirty="0" err="1">
                <a:solidFill>
                  <a:srgbClr val="000000"/>
                </a:solidFill>
              </a:rPr>
              <a:t>with_driver</a:t>
            </a:r>
            <a:r>
              <a:rPr lang="en-US" sz="3800" dirty="0">
                <a:solidFill>
                  <a:srgbClr val="000000"/>
                </a:solidFill>
              </a:rPr>
              <a:t> 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  <a:r>
              <a:rPr lang="en-US" sz="3800" dirty="0" err="1">
                <a:solidFill>
                  <a:srgbClr val="4E9A06"/>
                </a:solidFill>
              </a:rPr>
              <a:t>aws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endParaRPr lang="en-US" sz="3800" dirty="0"/>
          </a:p>
          <a:p>
            <a:r>
              <a:rPr lang="en-US" sz="3800" dirty="0">
                <a:solidFill>
                  <a:srgbClr val="000000"/>
                </a:solidFill>
              </a:rPr>
              <a:t>machine </a:t>
            </a:r>
            <a:r>
              <a:rPr lang="en-US" sz="3800" dirty="0">
                <a:solidFill>
                  <a:srgbClr val="4E9A06"/>
                </a:solidFill>
              </a:rPr>
              <a:t>'nathen_web1' </a:t>
            </a:r>
            <a:r>
              <a:rPr lang="en-US" sz="3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3800" dirty="0"/>
              <a:t>  </a:t>
            </a:r>
            <a:r>
              <a:rPr lang="en-US" sz="3800" dirty="0">
                <a:solidFill>
                  <a:srgbClr val="000000"/>
                </a:solidFill>
              </a:rPr>
              <a:t>recipe 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  <a:r>
              <a:rPr lang="en-US" sz="3800" dirty="0" err="1">
                <a:solidFill>
                  <a:srgbClr val="4E9A06"/>
                </a:solidFill>
              </a:rPr>
              <a:t>hello_world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r>
              <a:rPr lang="en-US" sz="3800" b="1" dirty="0">
                <a:solidFill>
                  <a:srgbClr val="204A87"/>
                </a:solidFill>
              </a:rPr>
              <a:t>end</a:t>
            </a:r>
          </a:p>
          <a:p>
            <a:endParaRPr lang="en-US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2678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[2015-02-04T12:53:22+00:00] INFO: Started chef-zero at http://localhost:8889 with repository at /Users/</a:t>
            </a:r>
            <a:r>
              <a:rPr lang="en-US" dirty="0" err="1"/>
              <a:t>nathenharvey</a:t>
            </a:r>
            <a:r>
              <a:rPr lang="en-US" dirty="0"/>
              <a:t>/</a:t>
            </a:r>
            <a:r>
              <a:rPr lang="en-US" dirty="0" err="1"/>
              <a:t>chef_london_users</a:t>
            </a:r>
            <a:r>
              <a:rPr lang="en-US" dirty="0"/>
              <a:t>/chef-repo</a:t>
            </a:r>
          </a:p>
          <a:p>
            <a:r>
              <a:rPr lang="en-US" dirty="0"/>
              <a:t>  One version per cookbook</a:t>
            </a:r>
          </a:p>
          <a:p>
            <a:endParaRPr lang="en-US" dirty="0"/>
          </a:p>
          <a:p>
            <a:r>
              <a:rPr lang="en-US" dirty="0"/>
              <a:t>[2015-02-04T12:53:22+00:00] INFO: Forking chef instance to converge...</a:t>
            </a:r>
          </a:p>
          <a:p>
            <a:r>
              <a:rPr lang="en-US" dirty="0"/>
              <a:t>Starting Chef Client, version 12.0.3</a:t>
            </a:r>
          </a:p>
          <a:p>
            <a:r>
              <a:rPr lang="en-US" dirty="0"/>
              <a:t>[2015-02-04T12:53:22+00:00] INFO: *** Chef 12.0.3 ***</a:t>
            </a:r>
          </a:p>
          <a:p>
            <a:r>
              <a:rPr lang="en-US" dirty="0"/>
              <a:t>[2015-02-04T12:53:22+00:00] INFO: Chef-client </a:t>
            </a:r>
            <a:r>
              <a:rPr lang="en-US" dirty="0" err="1"/>
              <a:t>pid</a:t>
            </a:r>
            <a:r>
              <a:rPr lang="en-US" dirty="0"/>
              <a:t>: 23233</a:t>
            </a:r>
          </a:p>
          <a:p>
            <a:r>
              <a:rPr lang="en-US" dirty="0"/>
              <a:t>[2015-02-04T12:53:31+00:00] INFO: Run List is []</a:t>
            </a:r>
          </a:p>
          <a:p>
            <a:r>
              <a:rPr lang="en-US" dirty="0"/>
              <a:t>[2015-02-04T12:53:31+00:00] INFO: Run List expands to []</a:t>
            </a:r>
          </a:p>
          <a:p>
            <a:r>
              <a:rPr lang="en-US" dirty="0"/>
              <a:t>[2015-02-04T12:53:31+00:00] INFO: Starting Chef Run for nharveycul215</a:t>
            </a:r>
          </a:p>
          <a:p>
            <a:r>
              <a:rPr lang="en-US" dirty="0"/>
              <a:t>[2015-02-04T12:53:31+00:00] INFO: Running start handlers</a:t>
            </a:r>
          </a:p>
          <a:p>
            <a:r>
              <a:rPr lang="en-US" dirty="0"/>
              <a:t>[2015-02-04T12:53:31+00:00] INFO: Start handlers complete.</a:t>
            </a:r>
          </a:p>
          <a:p>
            <a:r>
              <a:rPr lang="en-US" dirty="0"/>
              <a:t>[2015-02-04T12:53:31+00:00] INFO: HTTP Request Returned 404 Not Found : Object not found: /reports/nodes/nharveycul215/runs</a:t>
            </a:r>
          </a:p>
          <a:p>
            <a:r>
              <a:rPr lang="en-US" dirty="0"/>
              <a:t>resolving cookbooks for run list: []</a:t>
            </a:r>
          </a:p>
          <a:p>
            <a:r>
              <a:rPr lang="en-US" dirty="0"/>
              <a:t>[2015-02-04T12:53:31+00:00] INFO: Loading cookbooks []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[2015-02-04T12:53:35+00:00] WARN: Node nharveycul215 has an empty run list.</a:t>
            </a:r>
          </a:p>
          <a:p>
            <a:r>
              <a:rPr lang="en-US" dirty="0"/>
              <a:t>Converging 7 resources</a:t>
            </a:r>
          </a:p>
          <a:p>
            <a:r>
              <a:rPr lang="en-US" dirty="0"/>
              <a:t>Recipe: @</a:t>
            </a:r>
            <a:r>
              <a:rPr lang="en-US" dirty="0" err="1"/>
              <a:t>recipe_files</a:t>
            </a:r>
            <a:r>
              <a:rPr lang="en-US" dirty="0"/>
              <a:t>::/Users/</a:t>
            </a:r>
            <a:r>
              <a:rPr lang="en-US" dirty="0" err="1"/>
              <a:t>nathenharvey</a:t>
            </a:r>
            <a:r>
              <a:rPr lang="en-US" dirty="0"/>
              <a:t>/</a:t>
            </a:r>
            <a:r>
              <a:rPr lang="en-US" dirty="0" err="1"/>
              <a:t>chef_london_users</a:t>
            </a:r>
            <a:r>
              <a:rPr lang="en-US" dirty="0"/>
              <a:t>/chef-repo/</a:t>
            </a:r>
            <a:r>
              <a:rPr lang="en-US" dirty="0" err="1"/>
              <a:t>web.rb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chef-client --local-mode </a:t>
            </a:r>
            <a:r>
              <a:rPr lang="en-US" dirty="0" err="1" smtClean="0"/>
              <a:t>simple.rb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machine 'nathen_web1'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86916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7413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7935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93863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Create it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0716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93863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Create it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5800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Behold!  The power of a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Need multiple instances?</a:t>
            </a:r>
          </a:p>
          <a:p>
            <a:endParaRPr lang="en-US" dirty="0"/>
          </a:p>
          <a:p>
            <a:r>
              <a:rPr lang="en-US" dirty="0" smtClean="0"/>
              <a:t>That’s easy!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 smtClean="0">
                <a:solidFill>
                  <a:srgbClr val="000000"/>
                </a:solidFill>
              </a:rPr>
              <a:t>num_webservers</a:t>
            </a:r>
            <a:r>
              <a:rPr lang="en-US" sz="2100" dirty="0" smtClean="0">
                <a:solidFill>
                  <a:srgbClr val="000000"/>
                </a:solidFill>
              </a:rPr>
              <a:t> </a:t>
            </a:r>
            <a:r>
              <a:rPr lang="en-US" sz="2100" b="1" dirty="0">
                <a:solidFill>
                  <a:srgbClr val="CE5C00"/>
                </a:solidFill>
              </a:rPr>
              <a:t>= </a:t>
            </a:r>
            <a:r>
              <a:rPr lang="en-US" sz="2100" b="1" dirty="0">
                <a:solidFill>
                  <a:srgbClr val="0000CF"/>
                </a:solidFill>
              </a:rPr>
              <a:t>3</a:t>
            </a:r>
          </a:p>
          <a:p>
            <a:r>
              <a:rPr lang="en-US" sz="2100" b="1" dirty="0">
                <a:solidFill>
                  <a:srgbClr val="000000"/>
                </a:solidFill>
              </a:rPr>
              <a:t>(</a:t>
            </a:r>
            <a:r>
              <a:rPr lang="en-US" sz="2100" b="1" dirty="0">
                <a:solidFill>
                  <a:srgbClr val="0000CF"/>
                </a:solidFill>
              </a:rPr>
              <a:t>0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>
                <a:solidFill>
                  <a:srgbClr val="000000"/>
                </a:solidFill>
              </a:rPr>
              <a:t>.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 err="1" smtClean="0">
                <a:solidFill>
                  <a:srgbClr val="000000"/>
                </a:solidFill>
              </a:rPr>
              <a:t>num_webservers</a:t>
            </a:r>
            <a:r>
              <a:rPr lang="en-US" sz="2100" b="1" dirty="0">
                <a:solidFill>
                  <a:srgbClr val="000000"/>
                </a:solidFill>
              </a:rPr>
              <a:t>)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>
                <a:solidFill>
                  <a:srgbClr val="000000"/>
                </a:solidFill>
              </a:rPr>
              <a:t>each </a:t>
            </a:r>
            <a:r>
              <a:rPr lang="en-US" sz="2100" b="1" dirty="0">
                <a:solidFill>
                  <a:srgbClr val="204A87"/>
                </a:solidFill>
              </a:rPr>
              <a:t>do </a:t>
            </a:r>
            <a:r>
              <a:rPr lang="en-US" sz="2100" b="1" dirty="0">
                <a:solidFill>
                  <a:srgbClr val="CE5C00"/>
                </a:solidFill>
              </a:rPr>
              <a:t>|</a:t>
            </a:r>
            <a:r>
              <a:rPr lang="en-US" sz="2100" b="1" dirty="0" err="1">
                <a:solidFill>
                  <a:srgbClr val="000000"/>
                </a:solidFill>
              </a:rPr>
              <a:t>i</a:t>
            </a:r>
            <a:r>
              <a:rPr lang="en-US" sz="2100" b="1" dirty="0">
                <a:solidFill>
                  <a:srgbClr val="CE5C00"/>
                </a:solidFill>
              </a:rPr>
              <a:t>| 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machine </a:t>
            </a:r>
            <a:r>
              <a:rPr lang="en-US" sz="2100" dirty="0">
                <a:solidFill>
                  <a:srgbClr val="4E9A06"/>
                </a:solidFill>
              </a:rPr>
              <a:t>"nathen_web_0#{</a:t>
            </a:r>
            <a:r>
              <a:rPr lang="en-US" sz="2100" dirty="0" err="1">
                <a:solidFill>
                  <a:srgbClr val="000000"/>
                </a:solidFill>
              </a:rPr>
              <a:t>i</a:t>
            </a:r>
            <a:r>
              <a:rPr lang="en-US" sz="2100" dirty="0">
                <a:solidFill>
                  <a:srgbClr val="4E9A06"/>
                </a:solidFill>
              </a:rPr>
              <a:t>}"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  </a:t>
            </a:r>
            <a:r>
              <a:rPr lang="en-US" sz="2100" dirty="0">
                <a:solidFill>
                  <a:srgbClr val="000000"/>
                </a:solidFill>
              </a:rPr>
              <a:t>recipe 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  <a:r>
              <a:rPr lang="en-US" sz="2100" dirty="0" err="1">
                <a:solidFill>
                  <a:srgbClr val="4E9A06"/>
                </a:solidFill>
              </a:rPr>
              <a:t>hello_world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</a:p>
          <a:p>
            <a:r>
              <a:rPr lang="en-US" sz="2100" dirty="0"/>
              <a:t>  </a:t>
            </a:r>
            <a:r>
              <a:rPr lang="en-US" sz="21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100" b="1" dirty="0">
                <a:solidFill>
                  <a:srgbClr val="204A87"/>
                </a:solidFill>
              </a:rPr>
              <a:t>end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920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with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</a:p>
          <a:p>
            <a:r>
              <a:rPr lang="en-US" dirty="0" smtClean="0"/>
              <a:t>Elastic Load Balancers</a:t>
            </a:r>
          </a:p>
          <a:p>
            <a:r>
              <a:rPr lang="en-US" dirty="0" smtClean="0"/>
              <a:t>VPCs</a:t>
            </a:r>
          </a:p>
          <a:p>
            <a:r>
              <a:rPr lang="en-US" dirty="0" smtClean="0"/>
              <a:t>Auto Scaling Groups</a:t>
            </a:r>
          </a:p>
          <a:p>
            <a:r>
              <a:rPr lang="en-US" dirty="0" smtClean="0"/>
              <a:t>SQS Queues</a:t>
            </a:r>
          </a:p>
          <a:p>
            <a:r>
              <a:rPr lang="en-US" dirty="0" smtClean="0"/>
              <a:t>…and more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/chef/chef-provisioning-</a:t>
            </a:r>
            <a:r>
              <a:rPr lang="en-US" dirty="0" err="1"/>
              <a:t>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nharvey@chef.io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  <p:pic>
        <p:nvPicPr>
          <p:cNvPr id="4" name="Picture 3" descr="foodfight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4" y="4349133"/>
            <a:ext cx="2827851" cy="1454323"/>
          </a:xfrm>
          <a:prstGeom prst="rect">
            <a:avLst/>
          </a:prstGeom>
        </p:spPr>
      </p:pic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16" y="577245"/>
            <a:ext cx="3023275" cy="3048178"/>
          </a:xfrm>
          <a:prstGeom prst="rect">
            <a:avLst/>
          </a:prstGeom>
        </p:spPr>
      </p:pic>
      <p:pic>
        <p:nvPicPr>
          <p:cNvPr id="6" name="Picture 5" descr="Certificate_of_Devop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93" y="1552149"/>
            <a:ext cx="2757533" cy="39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with_data_center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'eu-west-1'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 err="1">
                <a:solidFill>
                  <a:srgbClr val="000000"/>
                </a:solidFill>
              </a:rPr>
              <a:t>aws_security_group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  <a:r>
              <a:rPr lang="en-US" sz="2100" dirty="0" err="1">
                <a:solidFill>
                  <a:srgbClr val="4E9A06"/>
                </a:solidFill>
              </a:rPr>
              <a:t>nathen</a:t>
            </a:r>
            <a:r>
              <a:rPr lang="en-US" sz="2100" dirty="0">
                <a:solidFill>
                  <a:srgbClr val="4E9A06"/>
                </a:solidFill>
              </a:rPr>
              <a:t>-provisioning-security-group"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  </a:t>
            </a:r>
            <a:r>
              <a:rPr lang="en-US" sz="2100" dirty="0" err="1">
                <a:solidFill>
                  <a:srgbClr val="000000"/>
                </a:solidFill>
              </a:rPr>
              <a:t>inbound_rules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b="1" dirty="0">
                <a:solidFill>
                  <a:srgbClr val="CE5C00"/>
                </a:solidFill>
              </a:rPr>
              <a:t>[</a:t>
            </a:r>
          </a:p>
          <a:p>
            <a:r>
              <a:rPr lang="fr-FR" sz="2100" dirty="0"/>
              <a:t>      </a:t>
            </a:r>
            <a:r>
              <a:rPr lang="fr-FR" sz="2100" b="1" dirty="0">
                <a:solidFill>
                  <a:srgbClr val="000000"/>
                </a:solidFill>
              </a:rPr>
              <a:t>{</a:t>
            </a:r>
            <a:r>
              <a:rPr lang="fr-FR" sz="2100" b="1" dirty="0">
                <a:solidFill>
                  <a:srgbClr val="4E9A06"/>
                </a:solidFill>
              </a:rPr>
              <a:t>:ports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0000CF"/>
                </a:solidFill>
              </a:rPr>
              <a:t>22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protocol</a:t>
            </a:r>
            <a:r>
              <a:rPr lang="fr-FR" sz="2100" b="1" dirty="0">
                <a:solidFill>
                  <a:srgbClr val="4E9A06"/>
                </a:solidFill>
              </a:rPr>
              <a:t>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tcp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:sources </a:t>
            </a:r>
            <a:r>
              <a:rPr lang="fr-FR" sz="2100" b="1" dirty="0">
                <a:solidFill>
                  <a:srgbClr val="CE5C00"/>
                </a:solidFill>
              </a:rPr>
              <a:t>=&gt; [</a:t>
            </a:r>
            <a:r>
              <a:rPr lang="fr-FR" sz="2100" b="1" dirty="0">
                <a:solidFill>
                  <a:srgbClr val="4E9A06"/>
                </a:solidFill>
              </a:rPr>
              <a:t>"0.0.0.0/0"</a:t>
            </a:r>
            <a:r>
              <a:rPr lang="fr-FR" sz="2100" b="1" dirty="0">
                <a:solidFill>
                  <a:srgbClr val="CE5C00"/>
                </a:solidFill>
              </a:rPr>
              <a:t>] </a:t>
            </a:r>
            <a:r>
              <a:rPr lang="fr-FR" sz="2100" b="1" dirty="0">
                <a:solidFill>
                  <a:srgbClr val="000000"/>
                </a:solidFill>
              </a:rPr>
              <a:t>},</a:t>
            </a:r>
          </a:p>
          <a:p>
            <a:r>
              <a:rPr lang="fr-FR" sz="2100" dirty="0"/>
              <a:t>      </a:t>
            </a:r>
            <a:r>
              <a:rPr lang="fr-FR" sz="2100" b="1" dirty="0">
                <a:solidFill>
                  <a:srgbClr val="000000"/>
                </a:solidFill>
              </a:rPr>
              <a:t>{</a:t>
            </a:r>
            <a:r>
              <a:rPr lang="fr-FR" sz="2100" b="1" dirty="0">
                <a:solidFill>
                  <a:srgbClr val="4E9A06"/>
                </a:solidFill>
              </a:rPr>
              <a:t>:ports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0000CF"/>
                </a:solidFill>
              </a:rPr>
              <a:t>80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protocol</a:t>
            </a:r>
            <a:r>
              <a:rPr lang="fr-FR" sz="2100" b="1" dirty="0">
                <a:solidFill>
                  <a:srgbClr val="4E9A06"/>
                </a:solidFill>
              </a:rPr>
              <a:t>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tcp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:sources </a:t>
            </a:r>
            <a:r>
              <a:rPr lang="fr-FR" sz="2100" b="1" dirty="0">
                <a:solidFill>
                  <a:srgbClr val="CE5C00"/>
                </a:solidFill>
              </a:rPr>
              <a:t>=&gt; [</a:t>
            </a:r>
            <a:r>
              <a:rPr lang="fr-FR" sz="2100" b="1" dirty="0">
                <a:solidFill>
                  <a:srgbClr val="4E9A06"/>
                </a:solidFill>
              </a:rPr>
              <a:t>"0.0.0.0/0"</a:t>
            </a:r>
            <a:r>
              <a:rPr lang="fr-FR" sz="2100" b="1" dirty="0">
                <a:solidFill>
                  <a:srgbClr val="CE5C00"/>
                </a:solidFill>
              </a:rPr>
              <a:t>] </a:t>
            </a:r>
            <a:r>
              <a:rPr lang="fr-FR" sz="2100" b="1" dirty="0">
                <a:solidFill>
                  <a:srgbClr val="000000"/>
                </a:solidFill>
              </a:rPr>
              <a:t>}</a:t>
            </a:r>
          </a:p>
          <a:p>
            <a:r>
              <a:rPr lang="fr-FR" sz="2100" dirty="0"/>
              <a:t>    </a:t>
            </a:r>
            <a:r>
              <a:rPr lang="fr-FR" sz="2100" b="1" dirty="0">
                <a:solidFill>
                  <a:srgbClr val="CE5C00"/>
                </a:solidFill>
              </a:rPr>
              <a:t>]</a:t>
            </a:r>
          </a:p>
          <a:p>
            <a:r>
              <a:rPr lang="fr-FR" sz="2100" dirty="0"/>
              <a:t>  </a:t>
            </a:r>
            <a:r>
              <a:rPr lang="fr-FR" sz="2100" b="1" dirty="0">
                <a:solidFill>
                  <a:srgbClr val="204A87"/>
                </a:solidFill>
              </a:rPr>
              <a:t>end</a:t>
            </a:r>
          </a:p>
          <a:p>
            <a:r>
              <a:rPr lang="fr-FR" sz="2100" b="1" dirty="0" smtClean="0">
                <a:solidFill>
                  <a:srgbClr val="204A87"/>
                </a:solidFill>
              </a:rPr>
              <a:t>end</a:t>
            </a:r>
            <a:endParaRPr lang="fr-F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3200" dirty="0"/>
              <a:t>  </a:t>
            </a:r>
            <a:r>
              <a:rPr lang="en-US" sz="3200" b="1" dirty="0">
                <a:solidFill>
                  <a:srgbClr val="204A87"/>
                </a:solidFill>
              </a:rPr>
              <a:t>"id"</a:t>
            </a:r>
            <a:r>
              <a:rPr lang="en-US" sz="3200" b="1" dirty="0">
                <a:solidFill>
                  <a:srgbClr val="000000"/>
                </a:solidFill>
              </a:rPr>
              <a:t>: </a:t>
            </a:r>
            <a:r>
              <a:rPr lang="en-US" sz="3200" b="1" dirty="0">
                <a:solidFill>
                  <a:srgbClr val="4E9A06"/>
                </a:solidFill>
              </a:rPr>
              <a:t>"</a:t>
            </a:r>
            <a:r>
              <a:rPr lang="en-US" sz="3200" b="1" dirty="0" err="1">
                <a:solidFill>
                  <a:srgbClr val="4E9A06"/>
                </a:solidFill>
              </a:rPr>
              <a:t>nathen</a:t>
            </a:r>
            <a:r>
              <a:rPr lang="en-US" sz="3200" b="1" dirty="0">
                <a:solidFill>
                  <a:srgbClr val="4E9A06"/>
                </a:solidFill>
              </a:rPr>
              <a:t>-provisioning-security-group"</a:t>
            </a:r>
            <a:r>
              <a:rPr lang="en-US" sz="32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3200" dirty="0"/>
              <a:t>  </a:t>
            </a:r>
            <a:r>
              <a:rPr lang="en-US" sz="3200" b="1" dirty="0">
                <a:solidFill>
                  <a:srgbClr val="204A87"/>
                </a:solidFill>
              </a:rPr>
              <a:t>"</a:t>
            </a:r>
            <a:r>
              <a:rPr lang="en-US" sz="3200" b="1" dirty="0" err="1">
                <a:solidFill>
                  <a:srgbClr val="204A87"/>
                </a:solidFill>
              </a:rPr>
              <a:t>security_group_id</a:t>
            </a:r>
            <a:r>
              <a:rPr lang="en-US" sz="3200" b="1" dirty="0">
                <a:solidFill>
                  <a:srgbClr val="204A87"/>
                </a:solidFill>
              </a:rPr>
              <a:t>"</a:t>
            </a:r>
            <a:r>
              <a:rPr lang="en-US" sz="3200" b="1" dirty="0">
                <a:solidFill>
                  <a:srgbClr val="000000"/>
                </a:solidFill>
              </a:rPr>
              <a:t>: </a:t>
            </a:r>
            <a:r>
              <a:rPr lang="en-US" sz="3200" b="1" dirty="0">
                <a:solidFill>
                  <a:srgbClr val="4E9A06"/>
                </a:solidFill>
              </a:rPr>
              <a:t>"sg-1d452878"</a:t>
            </a:r>
          </a:p>
          <a:p>
            <a:r>
              <a:rPr lang="en-US" sz="3200" b="1" dirty="0">
                <a:solidFill>
                  <a:srgbClr val="000000"/>
                </a:solidFill>
              </a:rPr>
              <a:t>}</a:t>
            </a:r>
          </a:p>
          <a:p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Information is stored in data bag items</a:t>
            </a:r>
          </a:p>
        </p:txBody>
      </p:sp>
    </p:spTree>
    <p:extLst>
      <p:ext uri="{BB962C8B-B14F-4D97-AF65-F5344CB8AC3E}">
        <p14:creationId xmlns:p14="http://schemas.microsoft.com/office/powerpoint/2010/main" val="12695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Security Group 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00" dirty="0" err="1">
                <a:solidFill>
                  <a:srgbClr val="000000"/>
                </a:solidFill>
              </a:rPr>
              <a:t>security_group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CE5C00"/>
                </a:solidFill>
              </a:rPr>
              <a:t>= </a:t>
            </a:r>
            <a:r>
              <a:rPr lang="en-US" sz="2600" b="1" dirty="0" err="1">
                <a:solidFill>
                  <a:srgbClr val="000000"/>
                </a:solidFill>
              </a:rPr>
              <a:t>data_bag_item</a:t>
            </a:r>
            <a:r>
              <a:rPr lang="en-US" sz="2600" b="1" dirty="0">
                <a:solidFill>
                  <a:srgbClr val="000000"/>
                </a:solidFill>
              </a:rPr>
              <a:t>(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 err="1">
                <a:solidFill>
                  <a:srgbClr val="4E9A06"/>
                </a:solidFill>
              </a:rPr>
              <a:t>aws_security_groups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>
                <a:solidFill>
                  <a:srgbClr val="000000"/>
                </a:solidFill>
              </a:rPr>
              <a:t>, </a:t>
            </a:r>
          </a:p>
          <a:p>
            <a:r>
              <a:rPr lang="en-US" sz="2600" dirty="0" smtClean="0">
                <a:solidFill>
                  <a:srgbClr val="4E9A06"/>
                </a:solidFill>
              </a:rPr>
              <a:t>                   '</a:t>
            </a:r>
            <a:r>
              <a:rPr lang="en-US" sz="2600" dirty="0" err="1">
                <a:solidFill>
                  <a:srgbClr val="4E9A06"/>
                </a:solidFill>
              </a:rPr>
              <a:t>nathen</a:t>
            </a:r>
            <a:r>
              <a:rPr lang="en-US" sz="2600" dirty="0">
                <a:solidFill>
                  <a:srgbClr val="4E9A06"/>
                </a:solidFill>
              </a:rPr>
              <a:t>-provisioning-security-group'</a:t>
            </a:r>
            <a:r>
              <a:rPr lang="en-US" sz="2600" b="1" dirty="0">
                <a:solidFill>
                  <a:srgbClr val="000000"/>
                </a:solidFill>
              </a:rPr>
              <a:t>)</a:t>
            </a:r>
          </a:p>
          <a:p>
            <a:r>
              <a:rPr lang="en-US" sz="2600" dirty="0"/>
              <a:t>                                </a:t>
            </a:r>
          </a:p>
          <a:p>
            <a:r>
              <a:rPr lang="en-US" sz="2600" dirty="0" err="1">
                <a:solidFill>
                  <a:srgbClr val="000000"/>
                </a:solidFill>
              </a:rPr>
              <a:t>security_group_id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CE5C00"/>
                </a:solidFill>
              </a:rPr>
              <a:t>= </a:t>
            </a:r>
            <a:r>
              <a:rPr lang="en-US" sz="2600" b="1" dirty="0" err="1">
                <a:solidFill>
                  <a:srgbClr val="000000"/>
                </a:solidFill>
              </a:rPr>
              <a:t>security_group</a:t>
            </a:r>
            <a:r>
              <a:rPr lang="en-US" sz="2600" b="1" dirty="0">
                <a:solidFill>
                  <a:srgbClr val="CE5C00"/>
                </a:solidFill>
              </a:rPr>
              <a:t>[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 err="1">
                <a:solidFill>
                  <a:srgbClr val="4E9A06"/>
                </a:solidFill>
              </a:rPr>
              <a:t>security_group_id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>
                <a:solidFill>
                  <a:srgbClr val="CE5C00"/>
                </a:solidFill>
              </a:rPr>
              <a:t>]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715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Security Group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300" dirty="0" err="1">
                <a:solidFill>
                  <a:srgbClr val="000000"/>
                </a:solidFill>
              </a:rPr>
              <a:t>with_machine_options</a:t>
            </a:r>
            <a:r>
              <a:rPr lang="en-US" sz="3300" dirty="0">
                <a:solidFill>
                  <a:srgbClr val="000000"/>
                </a:solidFill>
              </a:rPr>
              <a:t>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bootstrap_options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</a:t>
            </a:r>
            <a:r>
              <a:rPr lang="en-US" sz="33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3300" dirty="0"/>
              <a:t> 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instance_type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</a:t>
            </a:r>
            <a:r>
              <a:rPr lang="en-US" sz="3300" b="1" dirty="0">
                <a:solidFill>
                  <a:srgbClr val="4E9A06"/>
                </a:solidFill>
              </a:rPr>
              <a:t>'t1.micro'</a:t>
            </a:r>
            <a:r>
              <a:rPr lang="en-US" sz="33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3300" dirty="0"/>
              <a:t> 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security_group_ids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[</a:t>
            </a:r>
            <a:r>
              <a:rPr lang="en-US" sz="3300" b="1" dirty="0" err="1">
                <a:solidFill>
                  <a:srgbClr val="000000"/>
                </a:solidFill>
              </a:rPr>
              <a:t>security_group_id</a:t>
            </a:r>
            <a:r>
              <a:rPr lang="en-US" sz="33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3300" b="1" dirty="0">
                <a:solidFill>
                  <a:srgbClr val="000000"/>
                </a:solidFill>
              </a:rPr>
              <a:t>}</a:t>
            </a:r>
          </a:p>
          <a:p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6042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Load Balancer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rgbClr val="000000"/>
                </a:solidFill>
              </a:rPr>
              <a:t>load_balancer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4E9A06"/>
                </a:solidFill>
              </a:rPr>
              <a:t>"</a:t>
            </a:r>
            <a:r>
              <a:rPr lang="en-US" sz="2500" dirty="0" err="1">
                <a:solidFill>
                  <a:srgbClr val="4E9A06"/>
                </a:solidFill>
              </a:rPr>
              <a:t>nathen-elb</a:t>
            </a:r>
            <a:r>
              <a:rPr lang="en-US" sz="2500" dirty="0">
                <a:solidFill>
                  <a:srgbClr val="4E9A06"/>
                </a:solidFill>
              </a:rPr>
              <a:t>" </a:t>
            </a:r>
            <a:r>
              <a:rPr lang="en-US" sz="25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500" dirty="0"/>
              <a:t>  </a:t>
            </a:r>
            <a:r>
              <a:rPr lang="en-US" sz="2500" dirty="0" err="1">
                <a:solidFill>
                  <a:srgbClr val="000000"/>
                </a:solidFill>
              </a:rPr>
              <a:t>load_balancer_options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availability_zones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[</a:t>
            </a:r>
            <a:r>
              <a:rPr lang="en-US" sz="2500" b="1" dirty="0">
                <a:solidFill>
                  <a:srgbClr val="4E9A06"/>
                </a:solidFill>
              </a:rPr>
              <a:t>'eu-west-1a'</a:t>
            </a:r>
            <a:r>
              <a:rPr lang="en-US" sz="2500" b="1" dirty="0">
                <a:solidFill>
                  <a:srgbClr val="000000"/>
                </a:solidFill>
              </a:rPr>
              <a:t>, </a:t>
            </a:r>
            <a:r>
              <a:rPr lang="en-US" sz="2500" b="1" dirty="0">
                <a:solidFill>
                  <a:srgbClr val="4E9A06"/>
                </a:solidFill>
              </a:rPr>
              <a:t>'eu-west-1b'</a:t>
            </a:r>
            <a:r>
              <a:rPr lang="en-US" sz="2500" b="1" dirty="0">
                <a:solidFill>
                  <a:srgbClr val="000000"/>
                </a:solidFill>
              </a:rPr>
              <a:t>, </a:t>
            </a:r>
            <a:r>
              <a:rPr lang="en-US" sz="2500" b="1" dirty="0">
                <a:solidFill>
                  <a:srgbClr val="4E9A06"/>
                </a:solidFill>
              </a:rPr>
              <a:t>'eu-west-1c'</a:t>
            </a:r>
            <a:r>
              <a:rPr lang="en-US" sz="2500" b="1" dirty="0">
                <a:solidFill>
                  <a:srgbClr val="CE5C00"/>
                </a:solidFill>
              </a:rPr>
              <a:t>]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</a:t>
            </a:r>
            <a:r>
              <a:rPr lang="en-US" sz="2500" dirty="0">
                <a:solidFill>
                  <a:srgbClr val="4E9A06"/>
                </a:solidFill>
              </a:rPr>
              <a:t>:listeners </a:t>
            </a:r>
            <a:r>
              <a:rPr lang="en-US" sz="2500" b="1" dirty="0">
                <a:solidFill>
                  <a:srgbClr val="CE5C00"/>
                </a:solidFill>
              </a:rPr>
              <a:t>=&gt; [</a:t>
            </a:r>
            <a:r>
              <a:rPr lang="en-US" sz="25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:port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0000CF"/>
                </a:solidFill>
              </a:rPr>
              <a:t>80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:protocol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4E9A06"/>
                </a:solidFill>
              </a:rPr>
              <a:t>:http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instance_port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0000CF"/>
                </a:solidFill>
              </a:rPr>
              <a:t>80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instance_protocol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4E9A06"/>
                </a:solidFill>
              </a:rPr>
              <a:t>:http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</a:t>
            </a:r>
            <a:r>
              <a:rPr lang="en-US" sz="2500" b="1" dirty="0">
                <a:solidFill>
                  <a:srgbClr val="000000"/>
                </a:solidFill>
              </a:rPr>
              <a:t>}</a:t>
            </a:r>
            <a:r>
              <a:rPr lang="en-US" sz="25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rgbClr val="000000"/>
                </a:solidFill>
              </a:rPr>
              <a:t>machines </a:t>
            </a:r>
            <a:r>
              <a:rPr lang="en-US" sz="2500" dirty="0" err="1">
                <a:solidFill>
                  <a:srgbClr val="000000"/>
                </a:solidFill>
              </a:rPr>
              <a:t>machine_names</a:t>
            </a:r>
            <a:endParaRPr lang="en-US" sz="2500" dirty="0">
              <a:solidFill>
                <a:srgbClr val="000000"/>
              </a:solidFill>
            </a:endParaRPr>
          </a:p>
          <a:p>
            <a:r>
              <a:rPr lang="en-US" sz="2500" b="1" dirty="0">
                <a:solidFill>
                  <a:srgbClr val="204A87"/>
                </a:solidFill>
              </a:rPr>
              <a:t>end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174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Provisioning Production Environments</a:t>
            </a:r>
            <a:endParaRPr lang="en-US" sz="4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57736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34942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568254" y="5631353"/>
            <a:ext cx="1757521" cy="566892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5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568254" y="5631353"/>
            <a:ext cx="1757521" cy="566892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129551" y="2834918"/>
            <a:ext cx="6106423" cy="2219189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Provisioning </a:t>
            </a:r>
            <a:r>
              <a:rPr lang="en-US" sz="5300" dirty="0" smtClean="0"/>
              <a:t>with Chef</a:t>
            </a:r>
            <a:endParaRPr lang="en-US" sz="53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9068" y="2180706"/>
            <a:ext cx="2206523" cy="332398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0" rIns="0" bIns="0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require 'chef/provisioning'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machines %w(primary secondary web1 web2)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'primary'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'secondary'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%w(primary secondary).each do |name|</a:t>
            </a:r>
          </a:p>
          <a:p>
            <a:r>
              <a:rPr lang="en-US" sz="800" dirty="0">
                <a:latin typeface="Courier New"/>
                <a:cs typeface="Courier New"/>
              </a:rPr>
              <a:t>    machine name do</a:t>
            </a:r>
          </a:p>
          <a:p>
            <a:r>
              <a:rPr lang="en-US" sz="800" dirty="0">
                <a:latin typeface="Courier New"/>
                <a:cs typeface="Courier New"/>
              </a:rPr>
              <a:t>      recipe '</a:t>
            </a:r>
            <a:r>
              <a:rPr lang="en-US" sz="800" dirty="0" err="1">
                <a:latin typeface="Courier New"/>
                <a:cs typeface="Courier New"/>
              </a:rPr>
              <a:t>rest_of_my_shit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  end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221248" y="4156169"/>
            <a:ext cx="3066041" cy="84662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8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9068" y="2180706"/>
            <a:ext cx="2206523" cy="332398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0" rIns="0" bIns="0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require 'chef/provisioning'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machines %w(primary secondary web1 web2)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'primary'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'secondary'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%w(primary secondary).each do |name|</a:t>
            </a:r>
          </a:p>
          <a:p>
            <a:r>
              <a:rPr lang="en-US" sz="800" dirty="0">
                <a:latin typeface="Courier New"/>
                <a:cs typeface="Courier New"/>
              </a:rPr>
              <a:t>    machine name do</a:t>
            </a:r>
          </a:p>
          <a:p>
            <a:r>
              <a:rPr lang="en-US" sz="800" dirty="0">
                <a:latin typeface="Courier New"/>
                <a:cs typeface="Courier New"/>
              </a:rPr>
              <a:t>      recipe '</a:t>
            </a:r>
            <a:r>
              <a:rPr lang="en-US" sz="800" dirty="0" err="1">
                <a:latin typeface="Courier New"/>
                <a:cs typeface="Courier New"/>
              </a:rPr>
              <a:t>rest_of_my_shit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  end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25916" y="1704551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primary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937832" y="170301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secondary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949750" y="1701484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961666" y="1699952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web2</a:t>
            </a:r>
          </a:p>
        </p:txBody>
      </p:sp>
      <p:cxnSp>
        <p:nvCxnSpPr>
          <p:cNvPr id="4" name="Straight Arrow Connector 3"/>
          <p:cNvCxnSpPr>
            <a:stCxn id="14" idx="0"/>
            <a:endCxn id="16" idx="2"/>
          </p:cNvCxnSpPr>
          <p:nvPr/>
        </p:nvCxnSpPr>
        <p:spPr>
          <a:xfrm flipH="1" flipV="1">
            <a:off x="7394160" y="3089941"/>
            <a:ext cx="1387034" cy="11945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0"/>
            <a:endCxn id="17" idx="2"/>
          </p:cNvCxnSpPr>
          <p:nvPr/>
        </p:nvCxnSpPr>
        <p:spPr>
          <a:xfrm flipH="1" flipV="1">
            <a:off x="8406076" y="3088406"/>
            <a:ext cx="375118" cy="1196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8" idx="2"/>
          </p:cNvCxnSpPr>
          <p:nvPr/>
        </p:nvCxnSpPr>
        <p:spPr>
          <a:xfrm flipV="1">
            <a:off x="8781194" y="3086874"/>
            <a:ext cx="636800" cy="1197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</p:cNvCxnSpPr>
          <p:nvPr/>
        </p:nvCxnSpPr>
        <p:spPr>
          <a:xfrm flipV="1">
            <a:off x="8781194" y="3091472"/>
            <a:ext cx="1648474" cy="11929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25916" y="1704551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primary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937832" y="170301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secondary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949750" y="1701484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961666" y="1699952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web2</a:t>
            </a:r>
          </a:p>
        </p:txBody>
      </p:sp>
      <p:cxnSp>
        <p:nvCxnSpPr>
          <p:cNvPr id="4" name="Straight Arrow Connector 3"/>
          <p:cNvCxnSpPr>
            <a:stCxn id="14" idx="0"/>
            <a:endCxn id="16" idx="2"/>
          </p:cNvCxnSpPr>
          <p:nvPr/>
        </p:nvCxnSpPr>
        <p:spPr>
          <a:xfrm flipH="1" flipV="1">
            <a:off x="7394160" y="3089941"/>
            <a:ext cx="1387034" cy="11945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0"/>
            <a:endCxn id="17" idx="2"/>
          </p:cNvCxnSpPr>
          <p:nvPr/>
        </p:nvCxnSpPr>
        <p:spPr>
          <a:xfrm flipH="1" flipV="1">
            <a:off x="8406076" y="3088406"/>
            <a:ext cx="375118" cy="1196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8" idx="2"/>
          </p:cNvCxnSpPr>
          <p:nvPr/>
        </p:nvCxnSpPr>
        <p:spPr>
          <a:xfrm flipV="1">
            <a:off x="8781194" y="3086874"/>
            <a:ext cx="636800" cy="1197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</p:cNvCxnSpPr>
          <p:nvPr/>
        </p:nvCxnSpPr>
        <p:spPr>
          <a:xfrm flipV="1">
            <a:off x="8781194" y="3091472"/>
            <a:ext cx="1648474" cy="11929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7363628" y="1269941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88375" y="1268409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9413121" y="1266876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0352697" y="1257113"/>
            <a:ext cx="46686" cy="44437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47006" y="1231458"/>
            <a:ext cx="9057005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319807" y="1167319"/>
            <a:ext cx="1541" cy="30633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chef-server-cluster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chef-server-cluster </a:t>
            </a:r>
            <a:r>
              <a:rPr lang="en-US" dirty="0" smtClean="0"/>
              <a:t>Cookbook</a:t>
            </a:r>
            <a:endParaRPr lang="en-US" dirty="0"/>
          </a:p>
          <a:p>
            <a:r>
              <a:rPr lang="en-US" dirty="0"/>
              <a:t>Built On chef-</a:t>
            </a:r>
            <a:r>
              <a:rPr lang="en-US" dirty="0" smtClean="0"/>
              <a:t>provisioning</a:t>
            </a:r>
            <a:endParaRPr lang="en-US" dirty="0"/>
          </a:p>
          <a:p>
            <a:r>
              <a:rPr lang="en-US" dirty="0"/>
              <a:t>Stand up Chef Server 12 AWS in a tiered </a:t>
            </a:r>
            <a:r>
              <a:rPr lang="en-US" dirty="0" smtClean="0"/>
              <a:t>configuration</a:t>
            </a:r>
            <a:endParaRPr lang="en-US" dirty="0"/>
          </a:p>
          <a:p>
            <a:r>
              <a:rPr lang="en-US" dirty="0"/>
              <a:t>Stand up </a:t>
            </a:r>
            <a:r>
              <a:rPr lang="en-US" dirty="0" smtClean="0"/>
              <a:t>Analytics</a:t>
            </a:r>
            <a:endParaRPr lang="en-US" dirty="0"/>
          </a:p>
        </p:txBody>
      </p:sp>
      <p:pic>
        <p:nvPicPr>
          <p:cNvPr id="11" name="Picture Placeholder 10" descr="opscode-cookbooks_chef-server-cluster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4" r="-23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opscode</a:t>
            </a:r>
            <a:r>
              <a:rPr lang="en-US" dirty="0"/>
              <a:t>-cookbooks/chef-server-cluster</a:t>
            </a:r>
          </a:p>
        </p:txBody>
      </p:sp>
    </p:spTree>
    <p:extLst>
      <p:ext uri="{BB962C8B-B14F-4D97-AF65-F5344CB8AC3E}">
        <p14:creationId xmlns:p14="http://schemas.microsoft.com/office/powerpoint/2010/main" val="4080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538802" y="910765"/>
            <a:ext cx="10763212" cy="538762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 – </a:t>
            </a:r>
            <a:r>
              <a:rPr lang="en-US" sz="4400" dirty="0" smtClean="0"/>
              <a:t>chef-server-cluster</a:t>
            </a:r>
            <a:endParaRPr lang="en-US" sz="4400" dirty="0"/>
          </a:p>
        </p:txBody>
      </p:sp>
      <p:pic>
        <p:nvPicPr>
          <p:cNvPr id="4" name="chef-server-cluster-demo-edit.mp4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00" y="1076325"/>
            <a:ext cx="8940800" cy="5029200"/>
          </a:xfrm>
        </p:spPr>
      </p:pic>
    </p:spTree>
    <p:extLst>
      <p:ext uri="{BB962C8B-B14F-4D97-AF65-F5344CB8AC3E}">
        <p14:creationId xmlns:p14="http://schemas.microsoft.com/office/powerpoint/2010/main" val="2212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57199"/>
            <a:ext cx="11176000" cy="507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Chef Provisioning Recap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308741"/>
          </a:xfrm>
        </p:spPr>
        <p:txBody>
          <a:bodyPr/>
          <a:lstStyle/>
          <a:p>
            <a:pPr lvl="1"/>
            <a:r>
              <a:rPr lang="en-US" sz="3600" dirty="0" smtClean="0"/>
              <a:t>Machine resource for creating instances</a:t>
            </a:r>
          </a:p>
          <a:p>
            <a:pPr lvl="1"/>
            <a:r>
              <a:rPr lang="en-US" sz="3600" dirty="0" smtClean="0"/>
              <a:t>Drivers for many providers</a:t>
            </a:r>
          </a:p>
          <a:p>
            <a:pPr lvl="1"/>
            <a:r>
              <a:rPr lang="en-US" sz="3600" dirty="0" smtClean="0"/>
              <a:t>Programmatically </a:t>
            </a:r>
            <a:r>
              <a:rPr lang="en-US" sz="3600" dirty="0" smtClean="0"/>
              <a:t>declare your infrastructure as code</a:t>
            </a:r>
          </a:p>
          <a:p>
            <a:pPr lvl="1"/>
            <a:r>
              <a:rPr lang="en-US" sz="3600" dirty="0" smtClean="0"/>
              <a:t>Testable</a:t>
            </a:r>
          </a:p>
          <a:p>
            <a:pPr lvl="1"/>
            <a:r>
              <a:rPr lang="en-US" sz="3600" dirty="0" smtClean="0"/>
              <a:t>Repeatable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66443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on the horizon?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3600" dirty="0" smtClean="0"/>
              <a:t>Version 1.0 coming soon!</a:t>
            </a:r>
          </a:p>
          <a:p>
            <a:pPr lvl="1"/>
            <a:r>
              <a:rPr lang="en-US" sz="3600" dirty="0" smtClean="0"/>
              <a:t>IAM Roles support</a:t>
            </a:r>
          </a:p>
          <a:p>
            <a:pPr lvl="1"/>
            <a:r>
              <a:rPr lang="en-US" sz="3600" dirty="0" smtClean="0"/>
              <a:t>More resources…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8363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you can contribute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3600" dirty="0" smtClean="0"/>
              <a:t>Use it</a:t>
            </a:r>
          </a:p>
          <a:p>
            <a:pPr lvl="1"/>
            <a:r>
              <a:rPr lang="en-US" sz="3600" dirty="0" smtClean="0"/>
              <a:t>Fork the repositories</a:t>
            </a:r>
          </a:p>
          <a:p>
            <a:pPr lvl="1"/>
            <a:r>
              <a:rPr lang="en-US" sz="3600" dirty="0" smtClean="0"/>
              <a:t>Write new drivers</a:t>
            </a:r>
          </a:p>
          <a:p>
            <a:pPr lvl="1"/>
            <a:r>
              <a:rPr lang="en-US" sz="3600" dirty="0" smtClean="0"/>
              <a:t>Add resources</a:t>
            </a:r>
          </a:p>
          <a:p>
            <a:pPr lvl="1"/>
            <a:r>
              <a:rPr lang="en-US" sz="3600" dirty="0" smtClean="0"/>
              <a:t>Open issues</a:t>
            </a:r>
          </a:p>
        </p:txBody>
      </p:sp>
    </p:spTree>
    <p:extLst>
      <p:ext uri="{BB962C8B-B14F-4D97-AF65-F5344CB8AC3E}">
        <p14:creationId xmlns:p14="http://schemas.microsoft.com/office/powerpoint/2010/main" val="40743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57199"/>
            <a:ext cx="11176000" cy="507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to go from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Chef</a:t>
            </a:r>
            <a:r>
              <a:rPr lang="en-US" sz="3200" dirty="0"/>
              <a:t>-provisioning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https://github.com</a:t>
            </a:r>
            <a:r>
              <a:rPr lang="en-US" sz="3200" dirty="0" smtClean="0">
                <a:hlinkClick r:id="rId3"/>
              </a:rPr>
              <a:t>/chef/</a:t>
            </a:r>
            <a:r>
              <a:rPr lang="en-US" sz="3200" dirty="0">
                <a:hlinkClick r:id="rId3"/>
              </a:rPr>
              <a:t>chef-</a:t>
            </a:r>
            <a:r>
              <a:rPr lang="en-US" sz="3200" dirty="0" smtClean="0">
                <a:hlinkClick r:id="rId3"/>
              </a:rPr>
              <a:t>provisioning</a:t>
            </a:r>
            <a:endParaRPr lang="en-US" sz="3200" dirty="0" smtClean="0"/>
          </a:p>
          <a:p>
            <a:r>
              <a:rPr lang="en-US" sz="3200" dirty="0" smtClean="0"/>
              <a:t>Chef-provisioning-</a:t>
            </a:r>
            <a:r>
              <a:rPr lang="en-US" sz="3200" dirty="0" err="1" smtClean="0"/>
              <a:t>aws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>
                <a:hlinkClick r:id="rId4"/>
              </a:rPr>
              <a:t>https://github.com</a:t>
            </a:r>
            <a:r>
              <a:rPr lang="en-US" sz="3200" dirty="0" smtClean="0">
                <a:hlinkClick r:id="rId4"/>
              </a:rPr>
              <a:t>/chef/</a:t>
            </a:r>
            <a:r>
              <a:rPr lang="en-US" sz="3200" dirty="0">
                <a:hlinkClick r:id="rId4"/>
              </a:rPr>
              <a:t>chef-</a:t>
            </a:r>
            <a:r>
              <a:rPr lang="en-US" sz="3200" dirty="0" smtClean="0">
                <a:hlinkClick r:id="rId4"/>
              </a:rPr>
              <a:t>provisioning-aws</a:t>
            </a:r>
            <a:endParaRPr lang="en-US" sz="3200" dirty="0" smtClean="0"/>
          </a:p>
          <a:p>
            <a:r>
              <a:rPr lang="en-US" sz="3200" dirty="0" err="1" smtClean="0"/>
              <a:t>Gitter</a:t>
            </a:r>
            <a:r>
              <a:rPr lang="en-US" sz="3200" dirty="0" smtClean="0"/>
              <a:t> IM Channel</a:t>
            </a:r>
            <a:br>
              <a:rPr lang="en-US" sz="3200" dirty="0" smtClean="0"/>
            </a:br>
            <a:r>
              <a:rPr lang="en-US" sz="3200" dirty="0" smtClean="0">
                <a:hlinkClick r:id="rId5"/>
              </a:rPr>
              <a:t>https</a:t>
            </a:r>
            <a:r>
              <a:rPr lang="en-US" sz="3200" dirty="0">
                <a:hlinkClick r:id="rId5"/>
              </a:rPr>
              <a:t>://gitter.im</a:t>
            </a:r>
            <a:r>
              <a:rPr lang="en-US" sz="3200" dirty="0" smtClean="0">
                <a:hlinkClick r:id="rId5"/>
              </a:rPr>
              <a:t>/chef/</a:t>
            </a:r>
            <a:r>
              <a:rPr lang="en-US" sz="3200" dirty="0">
                <a:hlinkClick r:id="rId5"/>
              </a:rPr>
              <a:t>chef-</a:t>
            </a:r>
            <a:r>
              <a:rPr lang="en-US" sz="3200" dirty="0" smtClean="0">
                <a:hlinkClick r:id="rId5"/>
              </a:rPr>
              <a:t>provisioning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Questions</a:t>
            </a:r>
            <a:r>
              <a:rPr lang="en-US" dirty="0"/>
              <a:t> </a:t>
            </a:r>
            <a:r>
              <a:rPr lang="en-US" dirty="0" smtClean="0"/>
              <a:t>Do You Have?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60314" y="2588353"/>
            <a:ext cx="8229600" cy="46679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Chef Lifecycle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Provision a server, virtual machine, or cloud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Install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Configure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Run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GOTO step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858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knife </a:t>
            </a:r>
            <a:r>
              <a:rPr lang="en-US" dirty="0"/>
              <a:t>b</a:t>
            </a:r>
            <a:r>
              <a:rPr lang="en-US" dirty="0" smtClean="0"/>
              <a:t>ootstrap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Provision a server, virtual machine, or cloud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Configure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GOTO step 4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Provisioning in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use AWS as our case study</a:t>
            </a:r>
          </a:p>
          <a:p>
            <a:r>
              <a:rPr lang="en-US" dirty="0" smtClean="0"/>
              <a:t>We’ll look at the various ways Chef can help you provision instances 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ec2-54-77-67-44.eu-west-1.compute.amazonaws.com Chef Client finished, 85/149 resources updated in 38.998005693 seconds</a:t>
            </a:r>
          </a:p>
          <a:p>
            <a:endParaRPr lang="en-US" dirty="0"/>
          </a:p>
          <a:p>
            <a:r>
              <a:rPr lang="en-US" dirty="0"/>
              <a:t>Instance ID: i-80d76866</a:t>
            </a:r>
          </a:p>
          <a:p>
            <a:r>
              <a:rPr lang="en-US" dirty="0"/>
              <a:t>Flavor: t1.micro</a:t>
            </a:r>
          </a:p>
          <a:p>
            <a:r>
              <a:rPr lang="en-US" dirty="0"/>
              <a:t>Image: ami-4ab46b3d</a:t>
            </a:r>
          </a:p>
          <a:p>
            <a:r>
              <a:rPr lang="en-US" dirty="0"/>
              <a:t>Region: eu-west-1</a:t>
            </a:r>
          </a:p>
          <a:p>
            <a:r>
              <a:rPr lang="en-US" dirty="0"/>
              <a:t>Availability Zone: eu-west-1a</a:t>
            </a:r>
          </a:p>
          <a:p>
            <a:r>
              <a:rPr lang="en-US" dirty="0"/>
              <a:t>Security Groups: default</a:t>
            </a:r>
          </a:p>
          <a:p>
            <a:r>
              <a:rPr lang="en-US" dirty="0"/>
              <a:t>Security Group Ids: sg-884f2eed, sg-8b4f2eee</a:t>
            </a:r>
          </a:p>
          <a:p>
            <a:r>
              <a:rPr lang="en-US" dirty="0"/>
              <a:t>Tags: Name: </a:t>
            </a:r>
            <a:r>
              <a:rPr lang="en-US" dirty="0" err="1"/>
              <a:t>nathen_hw_knife</a:t>
            </a:r>
            <a:endParaRPr lang="en-US" dirty="0"/>
          </a:p>
          <a:p>
            <a:r>
              <a:rPr lang="en-US" dirty="0"/>
              <a:t>SSH Key: chef-</a:t>
            </a:r>
            <a:r>
              <a:rPr lang="en-US" dirty="0" err="1"/>
              <a:t>nathenharvey</a:t>
            </a:r>
            <a:r>
              <a:rPr lang="en-US" dirty="0"/>
              <a:t>-</a:t>
            </a:r>
            <a:r>
              <a:rPr lang="en-US" dirty="0" err="1"/>
              <a:t>eu</a:t>
            </a:r>
            <a:endParaRPr lang="en-US" dirty="0"/>
          </a:p>
          <a:p>
            <a:r>
              <a:rPr lang="en-US" dirty="0"/>
              <a:t>Root Device Type: </a:t>
            </a:r>
            <a:r>
              <a:rPr lang="en-US" dirty="0" err="1"/>
              <a:t>ebs</a:t>
            </a:r>
            <a:endParaRPr lang="en-US" dirty="0"/>
          </a:p>
          <a:p>
            <a:r>
              <a:rPr lang="en-US" dirty="0"/>
              <a:t>Root Volume ID: vol-602e1f7c</a:t>
            </a:r>
          </a:p>
          <a:p>
            <a:r>
              <a:rPr lang="en-US" dirty="0"/>
              <a:t>Root Device Name: /</a:t>
            </a:r>
            <a:r>
              <a:rPr lang="en-US" dirty="0" err="1"/>
              <a:t>dev</a:t>
            </a:r>
            <a:r>
              <a:rPr lang="en-US" dirty="0"/>
              <a:t>/sda1</a:t>
            </a:r>
          </a:p>
          <a:p>
            <a:r>
              <a:rPr lang="en-US" dirty="0"/>
              <a:t>Root Device Delete on Terminate: true</a:t>
            </a:r>
          </a:p>
          <a:p>
            <a:r>
              <a:rPr lang="en-US" dirty="0"/>
              <a:t>Public DNS Name: ec2-54-77-67-44.eu-west-1.compute.amazonaws.com</a:t>
            </a:r>
          </a:p>
          <a:p>
            <a:r>
              <a:rPr lang="en-US" dirty="0"/>
              <a:t>Public IP Address: 54.77.67.44</a:t>
            </a:r>
          </a:p>
          <a:p>
            <a:r>
              <a:rPr lang="en-US" dirty="0"/>
              <a:t>Private DNS Name: ip-172-31-2-160.eu-west-1.compute.internal</a:t>
            </a:r>
          </a:p>
          <a:p>
            <a:r>
              <a:rPr lang="en-US" dirty="0"/>
              <a:t>Private IP Address: 172.31.2.160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Run List: recipe[</a:t>
            </a:r>
            <a:r>
              <a:rPr lang="en-US" dirty="0" err="1"/>
              <a:t>hello_world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knife ec2 server create -I ami-4ab46b3d -f t1.micro -g sg-884f2eed,sg-8b4f2eee --</a:t>
            </a:r>
            <a:r>
              <a:rPr lang="en-US" dirty="0" err="1"/>
              <a:t>ssh</a:t>
            </a:r>
            <a:r>
              <a:rPr lang="en-US" dirty="0"/>
              <a:t>-user </a:t>
            </a:r>
            <a:r>
              <a:rPr lang="en-US" dirty="0" err="1"/>
              <a:t>ubuntu</a:t>
            </a:r>
            <a:r>
              <a:rPr lang="en-US" dirty="0"/>
              <a:t> -N </a:t>
            </a:r>
            <a:r>
              <a:rPr lang="en-US" dirty="0" err="1"/>
              <a:t>nathen_hw_knife</a:t>
            </a:r>
            <a:r>
              <a:rPr lang="en-US" dirty="0"/>
              <a:t> -r "recipe[</a:t>
            </a:r>
            <a:r>
              <a:rPr lang="en-US" dirty="0" err="1"/>
              <a:t>hello_world</a:t>
            </a:r>
            <a:r>
              <a:rPr lang="en-US" dirty="0"/>
              <a:t>]"</a:t>
            </a:r>
          </a:p>
        </p:txBody>
      </p:sp>
    </p:spTree>
    <p:extLst>
      <p:ext uri="{BB962C8B-B14F-4D97-AF65-F5344CB8AC3E}">
        <p14:creationId xmlns:p14="http://schemas.microsoft.com/office/powerpoint/2010/main" val="224855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knife ec2 server create</a:t>
            </a:r>
            <a:endParaRPr lang="en-US" dirty="0"/>
          </a:p>
        </p:txBody>
      </p:sp>
      <p:pic>
        <p:nvPicPr>
          <p:cNvPr id="7" name="knife_ec2_server_creat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1688" y="1446213"/>
            <a:ext cx="8048625" cy="5030787"/>
          </a:xfrm>
        </p:spPr>
      </p:pic>
    </p:spTree>
    <p:extLst>
      <p:ext uri="{BB962C8B-B14F-4D97-AF65-F5344CB8AC3E}">
        <p14:creationId xmlns:p14="http://schemas.microsoft.com/office/powerpoint/2010/main" val="2446718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hef-Template-16x9-Blue">
  <a:themeElements>
    <a:clrScheme name="Custom 7">
      <a:dk1>
        <a:srgbClr val="FFFFFF"/>
      </a:dk1>
      <a:lt1>
        <a:srgbClr val="435464"/>
      </a:lt1>
      <a:dk2>
        <a:srgbClr val="FFFFFF"/>
      </a:dk2>
      <a:lt2>
        <a:srgbClr val="000000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F18B21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getchef-may-2013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1_getchef-may-2013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4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Chef-Template-16x9-Blue.potx</Template>
  <TotalTime>8843</TotalTime>
  <Words>2558</Words>
  <Application>Microsoft Macintosh PowerPoint</Application>
  <PresentationFormat>Custom</PresentationFormat>
  <Paragraphs>460</Paragraphs>
  <Slides>49</Slides>
  <Notes>13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Chef-Template-16x9-Blue</vt:lpstr>
      <vt:lpstr>getchef-may-2013</vt:lpstr>
      <vt:lpstr>1_getchef-may-2013</vt:lpstr>
      <vt:lpstr>LearnChef-PowerPoint-Template</vt:lpstr>
      <vt:lpstr>Chef Provisioning</vt:lpstr>
      <vt:lpstr>Nathen Harvey</vt:lpstr>
      <vt:lpstr>Nathen Harvey</vt:lpstr>
      <vt:lpstr>Provisioning with Chef</vt:lpstr>
      <vt:lpstr>Chef Lifecycle</vt:lpstr>
      <vt:lpstr>knife bootstrap</vt:lpstr>
      <vt:lpstr>Provisioning in AWS</vt:lpstr>
      <vt:lpstr>PowerPoint Presentation</vt:lpstr>
      <vt:lpstr>knife ec2 server create</vt:lpstr>
      <vt:lpstr>knife ec2</vt:lpstr>
      <vt:lpstr>The classic operations playbook</vt:lpstr>
      <vt:lpstr>Spiceweasel</vt:lpstr>
      <vt:lpstr>Chef Provisioning</vt:lpstr>
      <vt:lpstr>Chef Provisioning</vt:lpstr>
      <vt:lpstr>Chef Provisioning - Drivers</vt:lpstr>
      <vt:lpstr>The classic operations playbook</vt:lpstr>
      <vt:lpstr>Chef Provisioning</vt:lpstr>
      <vt:lpstr>Configure Chef Provisioning</vt:lpstr>
      <vt:lpstr>AWS Credentials File</vt:lpstr>
      <vt:lpstr>Simple Example</vt:lpstr>
      <vt:lpstr>Execute the Recipe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Behold!  The power of a loop</vt:lpstr>
      <vt:lpstr>More with AWS</vt:lpstr>
      <vt:lpstr>Security Group</vt:lpstr>
      <vt:lpstr>Security Groups</vt:lpstr>
      <vt:lpstr>Load Security Group ID</vt:lpstr>
      <vt:lpstr>Use the Security Group</vt:lpstr>
      <vt:lpstr>Elastic Load Balancer</vt:lpstr>
      <vt:lpstr>Provisioning Production Environments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chef-server-cluster</vt:lpstr>
      <vt:lpstr>Chef Provisioning – chef-server-cluster</vt:lpstr>
      <vt:lpstr>Chef Provisioning Recap</vt:lpstr>
      <vt:lpstr>What’s on the horizon?</vt:lpstr>
      <vt:lpstr>How you can contribute</vt:lpstr>
      <vt:lpstr>Where to go from here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411</cp:revision>
  <cp:lastPrinted>2012-11-30T19:50:46Z</cp:lastPrinted>
  <dcterms:created xsi:type="dcterms:W3CDTF">2012-09-13T17:36:07Z</dcterms:created>
  <dcterms:modified xsi:type="dcterms:W3CDTF">2015-02-04T15:07:21Z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